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81" r:id="rId8"/>
    <p:sldId id="287" r:id="rId9"/>
    <p:sldId id="285" r:id="rId10"/>
    <p:sldId id="286" r:id="rId11"/>
    <p:sldId id="288" r:id="rId12"/>
    <p:sldId id="268" r:id="rId13"/>
    <p:sldId id="290" r:id="rId14"/>
    <p:sldId id="289" r:id="rId15"/>
    <p:sldId id="269" r:id="rId16"/>
    <p:sldId id="270" r:id="rId17"/>
    <p:sldId id="271" r:id="rId18"/>
    <p:sldId id="272" r:id="rId19"/>
    <p:sldId id="291" r:id="rId20"/>
    <p:sldId id="274" r:id="rId21"/>
    <p:sldId id="276" r:id="rId22"/>
    <p:sldId id="277" r:id="rId23"/>
    <p:sldId id="278" r:id="rId24"/>
    <p:sldId id="279" r:id="rId25"/>
    <p:sldId id="280" r:id="rId26"/>
    <p:sldId id="282" r:id="rId27"/>
    <p:sldId id="261" r:id="rId28"/>
    <p:sldId id="262" r:id="rId29"/>
    <p:sldId id="263" r:id="rId30"/>
    <p:sldId id="264" r:id="rId31"/>
    <p:sldId id="265" r:id="rId32"/>
    <p:sldId id="283" r:id="rId33"/>
    <p:sldId id="266" r:id="rId34"/>
    <p:sldId id="284" r:id="rId35"/>
    <p:sldId id="27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88" autoAdjust="0"/>
    <p:restoredTop sz="90929"/>
  </p:normalViewPr>
  <p:slideViewPr>
    <p:cSldViewPr>
      <p:cViewPr varScale="1">
        <p:scale>
          <a:sx n="32" d="100"/>
          <a:sy n="32" d="100"/>
        </p:scale>
        <p:origin x="-619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71600"/>
            <a:ext cx="777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-84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8A3503C-D6A9-3143-8A7E-829BA193A4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DD4E211-E339-9A42-BFB9-FB36635AE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7EA8C16-5F32-CE4C-8282-563F123C6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0B67A1C-863F-C948-AA63-19312A835D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8C7352-8019-D542-BF27-2DC19D4B26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6C85EB-39A9-3249-94F9-2DA636746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84858-DCA3-E44B-B35E-E937107D1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5FE71C-E9C9-2147-BA07-669414BAEA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9AFBF9F-9844-3E47-9684-0E46682DA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4A6507B-5F3D-9E4E-B20A-259C0089D5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C883B25-EF17-1446-9161-FFC33ED94E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2" name="Group 30"/>
          <p:cNvGrpSpPr>
            <a:grpSpLocks/>
          </p:cNvGrpSpPr>
          <p:nvPr/>
        </p:nvGrpSpPr>
        <p:grpSpPr bwMode="auto">
          <a:xfrm>
            <a:off x="0" y="-4763"/>
            <a:ext cx="1066800" cy="6858001"/>
            <a:chOff x="0" y="-3"/>
            <a:chExt cx="672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rot="16200000" flipH="1">
              <a:off x="-1582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2BF5B778-9863-8B46-8897-F6D36B6434F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-84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8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Algorithms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 smtClean="0"/>
              <a:t>Search: Worst Case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Let’s say the list has1024 items and the item is the last one we check.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Check midpoint of 1024 items.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Check midpoint of upper or lower half (512).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Check midpoint of a half of that half (128).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Successive ranges we are checking have lengths 64, 32, 16, 8, 4, 2, 1.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many checks was that?  10</a:t>
            </a:r>
            <a:br>
              <a:rPr lang="en-US" dirty="0" smtClean="0"/>
            </a:br>
            <a:r>
              <a:rPr lang="en-US" dirty="0" smtClean="0"/>
              <a:t>   (log 1024 = 10)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Aside:  Note that binary search only works if the data in the list are </a:t>
            </a:r>
            <a:r>
              <a:rPr lang="en-US" b="1" dirty="0" smtClean="0"/>
              <a:t>sorted </a:t>
            </a:r>
            <a:r>
              <a:rPr lang="en-US" dirty="0" smtClean="0"/>
              <a:t>by the field on which we’re searching!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Problems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Problems fall into two categories.</a:t>
            </a:r>
          </a:p>
          <a:p>
            <a:pPr lvl="1"/>
            <a:r>
              <a:rPr lang="en-US" dirty="0"/>
              <a:t>Computable problems can be solved using an algorithm.</a:t>
            </a:r>
          </a:p>
          <a:p>
            <a:pPr lvl="1"/>
            <a:r>
              <a:rPr lang="en-US" dirty="0"/>
              <a:t>Non-computable problems have no algorithm to solve them.</a:t>
            </a:r>
            <a:endParaRPr lang="en-US" dirty="0" smtClean="0"/>
          </a:p>
          <a:p>
            <a:r>
              <a:rPr lang="en-US" dirty="0" smtClean="0"/>
              <a:t>Historical note: </a:t>
            </a:r>
          </a:p>
          <a:p>
            <a:pPr lvl="1"/>
            <a:r>
              <a:rPr lang="en-US" dirty="0" smtClean="0"/>
              <a:t>Hilbert’s questions in 1900: complete? Consistent?  Decidable?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Problems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Historical note: </a:t>
            </a:r>
          </a:p>
          <a:p>
            <a:pPr lvl="1"/>
            <a:r>
              <a:rPr lang="en-US" sz="2400" dirty="0" smtClean="0"/>
              <a:t>Hilbert posed the following questions in 1900: Is mathematics complete? Is mathematics consistent?  Is every statement in mathematics decidable?</a:t>
            </a:r>
          </a:p>
          <a:p>
            <a:pPr lvl="1"/>
            <a:r>
              <a:rPr lang="en-US" sz="2400" dirty="0" smtClean="0"/>
              <a:t>In 1930, he thought the all 3 answers would be “yes.”</a:t>
            </a:r>
          </a:p>
          <a:p>
            <a:pPr lvl="1"/>
            <a:r>
              <a:rPr lang="en-US" sz="2400" dirty="0" smtClean="0"/>
              <a:t>Almost immediately, Gödel showed that no closed system can be both complete &amp; consistent.</a:t>
            </a:r>
          </a:p>
          <a:p>
            <a:pPr lvl="1"/>
            <a:r>
              <a:rPr lang="en-US" sz="2400" dirty="0" smtClean="0"/>
              <a:t>By the mid-1930’s, Turing showed that the answer to the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question is “no.”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Classifying Problems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wo categories of problems:</a:t>
            </a:r>
          </a:p>
          <a:p>
            <a:pPr lvl="1"/>
            <a:r>
              <a:rPr lang="en-US" dirty="0" smtClean="0"/>
              <a:t>Computable</a:t>
            </a:r>
          </a:p>
          <a:p>
            <a:pPr lvl="1"/>
            <a:r>
              <a:rPr lang="en-US" dirty="0" smtClean="0"/>
              <a:t>Non-computable</a:t>
            </a:r>
          </a:p>
          <a:p>
            <a:r>
              <a:rPr lang="en-US" dirty="0" smtClean="0"/>
              <a:t>Wouldn’t it be nice to know which category a problem falls into?  (Topic for later </a:t>
            </a:r>
            <a:r>
              <a:rPr lang="en-US" dirty="0" smtClean="0"/>
              <a:t>in class</a:t>
            </a:r>
            <a:r>
              <a:rPr lang="en-US" dirty="0" smtClean="0"/>
              <a:t>: </a:t>
            </a:r>
            <a:r>
              <a:rPr lang="en-US" dirty="0" smtClean="0"/>
              <a:t>this problem itself is non-computable.)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Classifying Computable Problems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Tractable</a:t>
            </a:r>
          </a:p>
          <a:p>
            <a:pPr lvl="1"/>
            <a:r>
              <a:rPr lang="en-US"/>
              <a:t>There is an efficient algorithm to solve the problem.</a:t>
            </a:r>
          </a:p>
          <a:p>
            <a:r>
              <a:rPr lang="en-US"/>
              <a:t>Intractable</a:t>
            </a:r>
          </a:p>
          <a:p>
            <a:pPr lvl="1"/>
            <a:r>
              <a:rPr lang="en-US"/>
              <a:t>There is an algorithm to solve the problem but there is no efficient algorithm. (This is difficult to prove.)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Sorting: tractable.</a:t>
            </a:r>
          </a:p>
          <a:p>
            <a:r>
              <a:rPr lang="en-US" dirty="0"/>
              <a:t>The traveling salesperson problem: intractable. (we think…)</a:t>
            </a:r>
          </a:p>
          <a:p>
            <a:r>
              <a:rPr lang="en-US" dirty="0"/>
              <a:t>Halting Problem: non-computable.</a:t>
            </a:r>
          </a:p>
          <a:p>
            <a:pPr lvl="1"/>
            <a:r>
              <a:rPr lang="en-US" dirty="0"/>
              <a:t>(More on this </a:t>
            </a:r>
            <a:r>
              <a:rPr lang="en-US" dirty="0" smtClean="0"/>
              <a:t>in a minute.)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Efficiency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(usually) concerned with the time an algorithm takes to complete.</a:t>
            </a:r>
          </a:p>
          <a:p>
            <a:r>
              <a:rPr lang="en-US" dirty="0"/>
              <a:t>We</a:t>
            </a:r>
            <a:r>
              <a:rPr lang="en-US" dirty="0" smtClean="0"/>
              <a:t> often count </a:t>
            </a:r>
            <a:r>
              <a:rPr lang="en-US" dirty="0"/>
              <a:t>the number of</a:t>
            </a:r>
            <a:r>
              <a:rPr lang="en-US" dirty="0" smtClean="0"/>
              <a:t> times blocks of code are executed, </a:t>
            </a:r>
            <a:r>
              <a:rPr lang="en-US" dirty="0"/>
              <a:t>as a function of the size of the input.</a:t>
            </a:r>
          </a:p>
          <a:p>
            <a:pPr lvl="1"/>
            <a:r>
              <a:rPr lang="en-US" dirty="0"/>
              <a:t>Why not measure time directly? </a:t>
            </a:r>
          </a:p>
          <a:p>
            <a:pPr lvl="1"/>
            <a:r>
              <a:rPr lang="en-US" dirty="0"/>
              <a:t>Why not count the number of instructions executed?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Code: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5334000"/>
            <a:ext cx="7772400" cy="1066800"/>
          </a:xfrm>
        </p:spPr>
        <p:txBody>
          <a:bodyPr/>
          <a:lstStyle/>
          <a:p>
            <a:r>
              <a:rPr lang="en-US" sz="2800" dirty="0" smtClean="0"/>
              <a:t>If the array has N elements, this function executes 4 + (2 * N) statements (i.e., 2N + 4).</a:t>
            </a: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371600" y="1752600"/>
            <a:ext cx="4247828" cy="340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def</a:t>
            </a:r>
            <a:r>
              <a:rPr lang="en-US" b="1" dirty="0" smtClean="0">
                <a:latin typeface="Courier New" pitchFamily="-84" charset="0"/>
              </a:rPr>
              <a:t> </a:t>
            </a:r>
            <a:r>
              <a:rPr lang="en-US" b="1" dirty="0" err="1" smtClean="0">
                <a:latin typeface="Courier New" pitchFamily="-84" charset="0"/>
              </a:rPr>
              <a:t>aFunction(</a:t>
            </a:r>
            <a:r>
              <a:rPr lang="en-US" b="1" dirty="0" err="1">
                <a:latin typeface="Courier New" pitchFamily="-84" charset="0"/>
              </a:rPr>
              <a:t>array</a:t>
            </a:r>
            <a:r>
              <a:rPr lang="en-US" b="1" dirty="0">
                <a:latin typeface="Courier New" pitchFamily="-84" charset="0"/>
              </a:rPr>
              <a:t>):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latin typeface="Courier New" pitchFamily="-84" charset="0"/>
              </a:rPr>
              <a:t>	</a:t>
            </a:r>
            <a:r>
              <a:rPr lang="en-US" b="1" dirty="0" err="1" smtClean="0">
                <a:latin typeface="Courier New" pitchFamily="-84" charset="0"/>
              </a:rPr>
              <a:t>statementA</a:t>
            </a:r>
            <a:r>
              <a:rPr lang="en-US" b="1" dirty="0" smtClean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latin typeface="Courier New" pitchFamily="-84" charset="0"/>
              </a:rPr>
              <a:t>	</a:t>
            </a:r>
            <a:r>
              <a:rPr lang="en-US" b="1" dirty="0" err="1" smtClean="0">
                <a:latin typeface="Courier New" pitchFamily="-84" charset="0"/>
              </a:rPr>
              <a:t>statementB</a:t>
            </a:r>
            <a:r>
              <a:rPr lang="en-US" b="1" dirty="0" smtClean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latin typeface="Courier New" pitchFamily="-84" charset="0"/>
              </a:rPr>
              <a:t>	</a:t>
            </a:r>
            <a:r>
              <a:rPr lang="en-US" b="1" dirty="0" err="1" smtClean="0">
                <a:latin typeface="Courier New" pitchFamily="-84" charset="0"/>
              </a:rPr>
              <a:t>statementC</a:t>
            </a:r>
            <a:r>
              <a:rPr lang="en-US" b="1" dirty="0" smtClean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for </a:t>
            </a:r>
            <a:r>
              <a:rPr lang="en-US" b="1" dirty="0" err="1">
                <a:latin typeface="Courier New" pitchFamily="-84" charset="0"/>
              </a:rPr>
              <a:t>x</a:t>
            </a:r>
            <a:r>
              <a:rPr lang="en-US" b="1" dirty="0">
                <a:latin typeface="Courier New" pitchFamily="-84" charset="0"/>
              </a:rPr>
              <a:t> in array</a:t>
            </a:r>
            <a:r>
              <a:rPr lang="en-US" b="1" dirty="0" smtClean="0">
                <a:latin typeface="Courier New" pitchFamily="-84" charset="0"/>
              </a:rPr>
              <a:t>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latin typeface="Courier New" pitchFamily="-84" charset="0"/>
              </a:rPr>
              <a:t>		</a:t>
            </a:r>
            <a:r>
              <a:rPr lang="en-US" b="1" dirty="0" err="1" smtClean="0">
                <a:latin typeface="Courier New" pitchFamily="-84" charset="0"/>
              </a:rPr>
              <a:t>statementD</a:t>
            </a:r>
            <a:r>
              <a:rPr lang="en-US" b="1" dirty="0" smtClean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latin typeface="Courier New" pitchFamily="-84" charset="0"/>
              </a:rPr>
              <a:t>		</a:t>
            </a:r>
            <a:r>
              <a:rPr lang="en-US" b="1" dirty="0" err="1" smtClean="0">
                <a:latin typeface="Courier New" pitchFamily="-84" charset="0"/>
              </a:rPr>
              <a:t>statementE</a:t>
            </a:r>
            <a:r>
              <a:rPr lang="en-US" b="1" dirty="0" smtClean="0">
                <a:latin typeface="Courier New" pitchFamily="-84" charset="0"/>
              </a:rPr>
              <a:t>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-84" charset="0"/>
              </a:rPr>
              <a:t>	return</a:t>
            </a:r>
            <a:r>
              <a:rPr lang="en-US" b="1" dirty="0" smtClean="0">
                <a:latin typeface="Courier New" pitchFamily="-84" charset="0"/>
              </a:rPr>
              <a:t> </a:t>
            </a:r>
            <a:r>
              <a:rPr lang="en-US" b="1" dirty="0" err="1" smtClean="0">
                <a:latin typeface="Courier New" pitchFamily="-84" charset="0"/>
              </a:rPr>
              <a:t>someValue</a:t>
            </a:r>
            <a:r>
              <a:rPr lang="en-US" b="1" dirty="0" smtClean="0">
                <a:latin typeface="Courier New" pitchFamily="-84" charset="0"/>
              </a:rPr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Computing an Average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3733800"/>
            <a:ext cx="7772400" cy="2667000"/>
          </a:xfrm>
        </p:spPr>
        <p:txBody>
          <a:bodyPr/>
          <a:lstStyle/>
          <a:p>
            <a:r>
              <a:rPr lang="en-US" sz="2400" dirty="0"/>
              <a:t>The statement inside the for loop gets executed </a:t>
            </a:r>
            <a:r>
              <a:rPr lang="en-US" sz="2400" dirty="0" err="1"/>
              <a:t>len(array</a:t>
            </a:r>
            <a:r>
              <a:rPr lang="en-US" sz="2400" dirty="0"/>
              <a:t>) times.</a:t>
            </a:r>
          </a:p>
          <a:p>
            <a:r>
              <a:rPr lang="en-US" sz="2400" dirty="0"/>
              <a:t>If the length is </a:t>
            </a:r>
            <a:r>
              <a:rPr lang="en-US" sz="2400" dirty="0" err="1"/>
              <a:t>n</a:t>
            </a:r>
            <a:r>
              <a:rPr lang="en-US" sz="2400" dirty="0"/>
              <a:t>, we say this algorithm is “on the order of </a:t>
            </a:r>
            <a:r>
              <a:rPr lang="en-US" sz="2400" dirty="0" err="1"/>
              <a:t>n</a:t>
            </a:r>
            <a:r>
              <a:rPr lang="en-US" sz="2400" dirty="0"/>
              <a:t>”, or,  </a:t>
            </a:r>
            <a:r>
              <a:rPr lang="en-US" sz="2400" dirty="0" err="1"/>
              <a:t>O(n</a:t>
            </a:r>
            <a:r>
              <a:rPr lang="en-US" sz="2400" dirty="0"/>
              <a:t>).</a:t>
            </a:r>
          </a:p>
          <a:p>
            <a:r>
              <a:rPr lang="en-US" sz="2400" dirty="0" err="1"/>
              <a:t>O(n</a:t>
            </a:r>
            <a:r>
              <a:rPr lang="en-US" sz="2400" dirty="0"/>
              <a:t>)?</a:t>
            </a:r>
            <a:r>
              <a:rPr lang="en-US" sz="2400" dirty="0" smtClean="0"/>
              <a:t>??  What’s this?</a:t>
            </a:r>
          </a:p>
          <a:p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371600" y="1752600"/>
            <a:ext cx="53070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def average(array):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	sum = 0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	for x in array: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		sum += x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latin typeface="Courier New" pitchFamily="-84" charset="0"/>
              </a:rPr>
              <a:t>	return sum / len(array)</a:t>
            </a:r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Problems, Algorithms, Programs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2057400"/>
            <a:ext cx="7772400" cy="4114800"/>
          </a:xfrm>
        </p:spPr>
        <p:txBody>
          <a:bodyPr/>
          <a:lstStyle/>
          <a:p>
            <a:r>
              <a:rPr lang="en-US"/>
              <a:t>Problem - a well defined task.</a:t>
            </a:r>
          </a:p>
          <a:p>
            <a:pPr lvl="1"/>
            <a:r>
              <a:rPr lang="en-US"/>
              <a:t>Sort a list of numbers.</a:t>
            </a:r>
          </a:p>
          <a:p>
            <a:pPr lvl="1"/>
            <a:r>
              <a:rPr lang="en-US"/>
              <a:t>Find a particular item in a list.</a:t>
            </a:r>
          </a:p>
          <a:p>
            <a:pPr lvl="1"/>
            <a:r>
              <a:rPr lang="en-US"/>
              <a:t>Find a winning chess move.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worst case running time, discounting constants and lower order terms. </a:t>
            </a:r>
          </a:p>
          <a:p>
            <a:r>
              <a:rPr lang="en-US"/>
              <a:t>Example:</a:t>
            </a:r>
          </a:p>
          <a:p>
            <a:pPr lvl="1"/>
            <a:r>
              <a:rPr lang="en-US"/>
              <a:t>n</a:t>
            </a:r>
            <a:r>
              <a:rPr lang="en-US" baseline="30000"/>
              <a:t>3</a:t>
            </a:r>
            <a:r>
              <a:rPr lang="en-US"/>
              <a:t> + 2n is O(n</a:t>
            </a:r>
            <a:r>
              <a:rPr lang="en-US" baseline="30000"/>
              <a:t>3</a:t>
            </a:r>
            <a:r>
              <a:rPr lang="en-US"/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Exchange Sort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3962400"/>
            <a:ext cx="7772400" cy="2133600"/>
          </a:xfrm>
        </p:spPr>
        <p:txBody>
          <a:bodyPr/>
          <a:lstStyle/>
          <a:p>
            <a:r>
              <a:rPr lang="en-US"/>
              <a:t>Let’s work out the big O running time…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35025" y="1524000"/>
            <a:ext cx="8050213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84" charset="0"/>
              </a:rPr>
              <a:t>def exchangeSort(array):</a:t>
            </a:r>
          </a:p>
          <a:p>
            <a:r>
              <a:rPr lang="en-US" b="1">
                <a:latin typeface="Courier New" pitchFamily="-84" charset="0"/>
              </a:rPr>
              <a:t>  for indx1 in range(len(array)):</a:t>
            </a:r>
          </a:p>
          <a:p>
            <a:r>
              <a:rPr lang="en-US" b="1">
                <a:latin typeface="Courier New" pitchFamily="-84" charset="0"/>
              </a:rPr>
              <a:t>     for indx2 in range(indx1, len(array)):</a:t>
            </a:r>
          </a:p>
          <a:p>
            <a:r>
              <a:rPr lang="en-US" b="1">
                <a:latin typeface="Courier New" pitchFamily="-84" charset="0"/>
              </a:rPr>
              <a:t>        if (array[indx1] &gt; array[indx2]):</a:t>
            </a:r>
          </a:p>
          <a:p>
            <a:r>
              <a:rPr lang="en-US" b="1">
                <a:latin typeface="Courier New" pitchFamily="-84" charset="0"/>
              </a:rPr>
              <a:t>            swap(array, indx1, indx2)</a:t>
            </a:r>
          </a:p>
          <a:p>
            <a:pPr>
              <a:spcBef>
                <a:spcPct val="50000"/>
              </a:spcBef>
            </a:pPr>
            <a:endParaRPr lang="en-US" b="1">
              <a:latin typeface="Courier New" pitchFamily="-8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a list, split it into 2 equal piles.</a:t>
            </a:r>
          </a:p>
          <a:p>
            <a:r>
              <a:rPr lang="en-US"/>
              <a:t>Then split each of these piles in half.  Continue to do this until you are left with 1 element in each pile.</a:t>
            </a:r>
          </a:p>
          <a:p>
            <a:r>
              <a:rPr lang="en-US"/>
              <a:t>Now merge piles back together in order.</a:t>
            </a:r>
          </a:p>
          <a:p>
            <a:pPr>
              <a:buFont typeface="Wingdings" pitchFamily="-84" charset="2"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An example of how the merge works:</a:t>
            </a:r>
          </a:p>
          <a:p>
            <a:pPr>
              <a:lnSpc>
                <a:spcPct val="90000"/>
              </a:lnSpc>
              <a:buFont typeface="Wingdings" pitchFamily="-84" charset="2"/>
              <a:buNone/>
            </a:pPr>
            <a:r>
              <a:rPr lang="en-US" sz="2800"/>
              <a:t>	Suppose the first half and second half of an array are sorted:</a:t>
            </a:r>
          </a:p>
          <a:p>
            <a:pPr>
              <a:lnSpc>
                <a:spcPct val="90000"/>
              </a:lnSpc>
              <a:buFont typeface="Wingdings" pitchFamily="-84" charset="2"/>
              <a:buNone/>
            </a:pPr>
            <a:r>
              <a:rPr lang="en-US" sz="2800"/>
              <a:t>	5 9 10 12 17    1 8 11 20 32</a:t>
            </a:r>
          </a:p>
          <a:p>
            <a:pPr>
              <a:lnSpc>
                <a:spcPct val="90000"/>
              </a:lnSpc>
            </a:pPr>
            <a:r>
              <a:rPr lang="en-US" sz="2800"/>
              <a:t>Merge these by taking a new element from either the first or second subarray, choosing the smallest of the remaining elements.</a:t>
            </a:r>
          </a:p>
          <a:p>
            <a:pPr>
              <a:lnSpc>
                <a:spcPct val="90000"/>
              </a:lnSpc>
            </a:pPr>
            <a:r>
              <a:rPr lang="en-US" sz="2800"/>
              <a:t>Big O running time? 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O Can Be Misleading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Big O analysis is concerned with worst case behavior.</a:t>
            </a:r>
          </a:p>
          <a:p>
            <a:r>
              <a:rPr lang="en-US"/>
              <a:t>Sometimes we know that we are not dealing with the worst case.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an Array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4038600"/>
            <a:ext cx="7772400" cy="2057400"/>
          </a:xfrm>
        </p:spPr>
        <p:txBody>
          <a:bodyPr/>
          <a:lstStyle/>
          <a:p>
            <a:r>
              <a:rPr lang="en-US"/>
              <a:t>Worst case?</a:t>
            </a:r>
          </a:p>
          <a:p>
            <a:r>
              <a:rPr lang="en-US"/>
              <a:t>Best case? 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009775" y="1825625"/>
            <a:ext cx="50927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latin typeface="Courier New" pitchFamily="-84" charset="0"/>
              </a:rPr>
              <a:t>def search(array, key):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latin typeface="Courier New" pitchFamily="-84" charset="0"/>
              </a:rPr>
              <a:t>    for x in array: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latin typeface="Courier New" pitchFamily="-84" charset="0"/>
              </a:rPr>
              <a:t>        if x == key: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latin typeface="Courier New" pitchFamily="-84" charset="0"/>
              </a:rPr>
              <a:t>            return key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/>
              <a:t>    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Exercise…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- Finding the Greatest Common Denominator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Examples:</a:t>
            </a:r>
          </a:p>
          <a:p>
            <a:pPr lvl="1"/>
            <a:r>
              <a:rPr lang="en-US"/>
              <a:t>gcd(12, 2) = 2</a:t>
            </a:r>
          </a:p>
          <a:p>
            <a:pPr lvl="1"/>
            <a:r>
              <a:rPr lang="en-US"/>
              <a:t>gcd(100, 95) = 5</a:t>
            </a:r>
          </a:p>
          <a:p>
            <a:pPr lvl="1"/>
            <a:r>
              <a:rPr lang="en-US"/>
              <a:t>gcd(100, 75) = 25</a:t>
            </a:r>
          </a:p>
          <a:p>
            <a:pPr lvl="1"/>
            <a:r>
              <a:rPr lang="en-US"/>
              <a:t>gcd(39, 26) = 13</a:t>
            </a:r>
          </a:p>
          <a:p>
            <a:pPr lvl="1"/>
            <a:r>
              <a:rPr lang="en-US"/>
              <a:t>gcd(17, 8) = 1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371600" y="2590800"/>
            <a:ext cx="7239000" cy="990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Algorithm #1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Assumption:  A &gt; B &gt;= 0</a:t>
            </a:r>
          </a:p>
          <a:p>
            <a:pPr lvl="1"/>
            <a:r>
              <a:rPr lang="en-US"/>
              <a:t>If A is a multiple of B, then gcd(A, B) = B.</a:t>
            </a:r>
          </a:p>
          <a:p>
            <a:pPr lvl="1"/>
            <a:r>
              <a:rPr lang="en-US"/>
              <a:t>Otherwise, return an error.</a:t>
            </a:r>
          </a:p>
          <a:p>
            <a:r>
              <a:rPr lang="en-US"/>
              <a:t>Works for gcd(12,2) = 2</a:t>
            </a:r>
          </a:p>
          <a:p>
            <a:r>
              <a:rPr lang="en-US"/>
              <a:t>But what about gcd(100, 95)???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371600" y="1905000"/>
            <a:ext cx="7315200" cy="2286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Algorithm #2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/>
              <a:t>Start with 1 and go up to B.</a:t>
            </a:r>
          </a:p>
          <a:p>
            <a:pPr lvl="1">
              <a:lnSpc>
                <a:spcPct val="90000"/>
              </a:lnSpc>
            </a:pPr>
            <a:r>
              <a:rPr lang="en-US"/>
              <a:t>If a number if a common divisor of both A and B, remember it.</a:t>
            </a:r>
          </a:p>
          <a:p>
            <a:pPr lvl="1">
              <a:lnSpc>
                <a:spcPct val="90000"/>
              </a:lnSpc>
            </a:pPr>
            <a:r>
              <a:rPr lang="en-US"/>
              <a:t>When we get to B, stop.  The last number we remembered is the gcd.</a:t>
            </a:r>
          </a:p>
          <a:p>
            <a:pPr>
              <a:lnSpc>
                <a:spcPct val="90000"/>
              </a:lnSpc>
            </a:pPr>
            <a:r>
              <a:rPr lang="en-US"/>
              <a:t>Works, but is there a better way?  </a:t>
            </a:r>
          </a:p>
          <a:p>
            <a:pPr>
              <a:lnSpc>
                <a:spcPct val="90000"/>
              </a:lnSpc>
            </a:pPr>
            <a:r>
              <a:rPr lang="en-US"/>
              <a:t>Think about gcd(100, 95)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series of precise steps, known to stop eventually, that solve a problem.</a:t>
            </a:r>
          </a:p>
          <a:p>
            <a:r>
              <a:rPr lang="en-US"/>
              <a:t>NOT necessarily tied to computers.</a:t>
            </a:r>
          </a:p>
          <a:p>
            <a:r>
              <a:rPr lang="en-US"/>
              <a:t>There can be many algorithms to solve the same problem.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Euclid’s Algorithm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 use of the fact that:</a:t>
            </a:r>
          </a:p>
          <a:p>
            <a:r>
              <a:rPr lang="en-US"/>
              <a:t>gcd(A, B) = gcd(B, A rem B)	</a:t>
            </a:r>
          </a:p>
          <a:p>
            <a:pPr lvl="1"/>
            <a:r>
              <a:rPr lang="en-US"/>
              <a:t>Note:  A rem B refers to the </a:t>
            </a:r>
            <a:r>
              <a:rPr lang="en-US" u="sng"/>
              <a:t>remainder</a:t>
            </a:r>
            <a:r>
              <a:rPr lang="en-US"/>
              <a:t> left when A is divided by B.</a:t>
            </a:r>
          </a:p>
          <a:p>
            <a:pPr lvl="1"/>
            <a:r>
              <a:rPr lang="en-US"/>
              <a:t>Examples:</a:t>
            </a:r>
          </a:p>
          <a:p>
            <a:pPr lvl="2"/>
            <a:r>
              <a:rPr lang="en-US"/>
              <a:t>12 rem 2 = 0</a:t>
            </a:r>
          </a:p>
          <a:p>
            <a:pPr lvl="2"/>
            <a:r>
              <a:rPr lang="en-US"/>
              <a:t>100 rem 95 = 5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371600" y="1905000"/>
            <a:ext cx="6934200" cy="1143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Euclid’s Algorithm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If B = 0, then gcd(A, B) =  A.</a:t>
            </a:r>
          </a:p>
          <a:p>
            <a:pPr lvl="1">
              <a:buFontTx/>
              <a:buNone/>
            </a:pPr>
            <a:r>
              <a:rPr lang="en-US"/>
              <a:t>Otherwise, gcd(A, B) =  gcd (B, A rem B).</a:t>
            </a:r>
          </a:p>
          <a:p>
            <a:r>
              <a:rPr lang="en-US"/>
              <a:t>Note – this algorithm is </a:t>
            </a:r>
            <a:r>
              <a:rPr lang="en-US" u="sng"/>
              <a:t>recursive</a:t>
            </a:r>
            <a:r>
              <a:rPr lang="en-US"/>
              <a:t>.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gcd(12, 2) = gcd(2, 0) = 2</a:t>
            </a:r>
          </a:p>
          <a:p>
            <a:pPr lvl="1"/>
            <a:r>
              <a:rPr lang="en-US"/>
              <a:t>gcd(100, 95) = gcd(95, 5) = gcd(5, 0) = 5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care?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Let’s say we want the gcd of 1,120,020,043,575,432 and 1,111,363,822,624,856</a:t>
            </a:r>
          </a:p>
          <a:p>
            <a:pPr>
              <a:lnSpc>
                <a:spcPct val="90000"/>
              </a:lnSpc>
            </a:pPr>
            <a:r>
              <a:rPr lang="en-US"/>
              <a:t>Assume we can do 100,000,000 divisions per second. </a:t>
            </a:r>
          </a:p>
          <a:p>
            <a:pPr>
              <a:lnSpc>
                <a:spcPct val="90000"/>
              </a:lnSpc>
            </a:pPr>
            <a:r>
              <a:rPr lang="en-US"/>
              <a:t>Algorithm #2 will take about three years.</a:t>
            </a:r>
          </a:p>
          <a:p>
            <a:pPr>
              <a:lnSpc>
                <a:spcPct val="90000"/>
              </a:lnSpc>
            </a:pPr>
            <a:r>
              <a:rPr lang="en-US"/>
              <a:t>Euclid’s Algorithm will take less than a second. 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Programs vs. Algorithms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Program: “A set of computer instructions written in a programming language”</a:t>
            </a:r>
          </a:p>
          <a:p>
            <a:r>
              <a:rPr lang="en-US"/>
              <a:t>We write </a:t>
            </a:r>
            <a:r>
              <a:rPr lang="en-US" u="sng"/>
              <a:t>Programs</a:t>
            </a:r>
            <a:r>
              <a:rPr lang="en-US"/>
              <a:t> that implement </a:t>
            </a:r>
            <a:r>
              <a:rPr lang="en-US" u="sng"/>
              <a:t>Algorithms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vs. Program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371600" y="3810000"/>
            <a:ext cx="5791200" cy="223678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urier New" pitchFamily="-84" charset="0"/>
              </a:rPr>
              <a:t>def gcd(A, B):</a:t>
            </a:r>
          </a:p>
          <a:p>
            <a:r>
              <a:rPr lang="en-US" sz="2800">
                <a:latin typeface="Courier New" pitchFamily="-84" charset="0"/>
              </a:rPr>
              <a:t>  if B == 0:</a:t>
            </a:r>
          </a:p>
          <a:p>
            <a:r>
              <a:rPr lang="en-US" sz="2800">
                <a:latin typeface="Courier New" pitchFamily="-84" charset="0"/>
              </a:rPr>
              <a:t>    return A</a:t>
            </a:r>
          </a:p>
          <a:p>
            <a:r>
              <a:rPr lang="en-US" sz="2800">
                <a:latin typeface="Courier New" pitchFamily="-84" charset="0"/>
              </a:rPr>
              <a:t>  else:</a:t>
            </a:r>
          </a:p>
          <a:p>
            <a:r>
              <a:rPr lang="en-US" sz="2800">
                <a:latin typeface="Courier New" pitchFamily="-84" charset="0"/>
              </a:rPr>
              <a:t>    return gcd(B, A % B)</a:t>
            </a:r>
            <a:endParaRPr lang="en-US" sz="280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1371600" y="1905000"/>
            <a:ext cx="6934200" cy="1143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524000" y="2025650"/>
            <a:ext cx="7010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/>
            <a:r>
              <a:rPr lang="en-US" sz="2800">
                <a:latin typeface="Arial Unicode MS" pitchFamily="-84" charset="0"/>
              </a:rPr>
              <a:t>If B = 0, then gcd(A, B) =  A.</a:t>
            </a:r>
          </a:p>
          <a:p>
            <a:pPr lvl="1"/>
            <a:r>
              <a:rPr lang="en-US" sz="2800">
                <a:latin typeface="Arial Unicode MS" pitchFamily="-84" charset="0"/>
              </a:rPr>
              <a:t>Otherwise, gcd(A, B) =  gcd (B, A rem B).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Tractable vs. Intractable Problems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Problems with polynomial time algorithms are considered tractable.</a:t>
            </a:r>
          </a:p>
          <a:p>
            <a:r>
              <a:rPr lang="en-US"/>
              <a:t>Problems </a:t>
            </a:r>
            <a:r>
              <a:rPr lang="en-US" i="1"/>
              <a:t>without</a:t>
            </a:r>
            <a:r>
              <a:rPr lang="en-US"/>
              <a:t> polynomial time algorithms are considered intractable.</a:t>
            </a:r>
          </a:p>
          <a:p>
            <a:pPr lvl="1"/>
            <a:r>
              <a:rPr lang="en-US"/>
              <a:t>Eg. Exponential time algorithms. </a:t>
            </a:r>
          </a:p>
          <a:p>
            <a:pPr lvl="1"/>
            <a:r>
              <a:rPr lang="en-US"/>
              <a:t>(More on Friday)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an Algorithm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Precise steps.</a:t>
            </a:r>
          </a:p>
          <a:p>
            <a:r>
              <a:rPr lang="en-US"/>
              <a:t>Effective steps.</a:t>
            </a:r>
          </a:p>
          <a:p>
            <a:r>
              <a:rPr lang="en-US"/>
              <a:t>Has an output.</a:t>
            </a:r>
          </a:p>
          <a:p>
            <a:r>
              <a:rPr lang="en-US"/>
              <a:t>Terminates eventually.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Trivial Algorithm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Computing an average:</a:t>
            </a:r>
          </a:p>
          <a:p>
            <a:pPr lvl="1"/>
            <a:r>
              <a:rPr lang="en-US"/>
              <a:t>Sum up all of the values.</a:t>
            </a:r>
          </a:p>
          <a:p>
            <a:pPr lvl="1"/>
            <a:r>
              <a:rPr lang="en-US"/>
              <a:t>Divide the sum by the number of values.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vs. Algorithms vs. Programs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There can be many algorithms that solve the same problem.</a:t>
            </a:r>
          </a:p>
          <a:p>
            <a:pPr>
              <a:lnSpc>
                <a:spcPct val="90000"/>
              </a:lnSpc>
            </a:pPr>
            <a:r>
              <a:rPr lang="en-US"/>
              <a:t>There can be many programs that implement the same algorithm.</a:t>
            </a:r>
          </a:p>
          <a:p>
            <a:pPr>
              <a:lnSpc>
                <a:spcPct val="90000"/>
              </a:lnSpc>
            </a:pPr>
            <a:r>
              <a:rPr lang="en-US"/>
              <a:t>We are concerned with:</a:t>
            </a:r>
          </a:p>
          <a:p>
            <a:pPr lvl="1">
              <a:lnSpc>
                <a:spcPct val="90000"/>
              </a:lnSpc>
            </a:pPr>
            <a:r>
              <a:rPr lang="en-US"/>
              <a:t>Analyzing the difficulty of problems.</a:t>
            </a:r>
          </a:p>
          <a:p>
            <a:pPr lvl="1">
              <a:lnSpc>
                <a:spcPct val="90000"/>
              </a:lnSpc>
            </a:pPr>
            <a:r>
              <a:rPr lang="en-US"/>
              <a:t>Finding good algorithms.</a:t>
            </a:r>
          </a:p>
          <a:p>
            <a:pPr lvl="1">
              <a:lnSpc>
                <a:spcPct val="90000"/>
              </a:lnSpc>
            </a:pPr>
            <a:r>
              <a:rPr lang="en-US"/>
              <a:t>Analyzing the efficiency of algorithms.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Search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Search through a list of items for a particular value. 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</a:t>
            </a:r>
            <a:r>
              <a:rPr lang="en-US" dirty="0" smtClean="0"/>
              <a:t>earch through an array of student records for the student with ID 12345.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Search through an array of address records for the address of the person with last name Doe.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we are searching in a</a:t>
            </a:r>
            <a:r>
              <a:rPr lang="en-US" dirty="0" smtClean="0"/>
              <a:t> list</a:t>
            </a:r>
            <a:r>
              <a:rPr lang="en-US" dirty="0"/>
              <a:t>,</a:t>
            </a:r>
            <a:r>
              <a:rPr lang="en-US" dirty="0" smtClean="0"/>
              <a:t> start at the beginning and check each element until we find the one we want or reach the end. 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Best </a:t>
            </a:r>
            <a:r>
              <a:rPr lang="en-US" dirty="0"/>
              <a:t>case</a:t>
            </a:r>
            <a:r>
              <a:rPr lang="en-US" dirty="0" smtClean="0"/>
              <a:t>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Worst case?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Average case?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we are searching in a sorted list, we</a:t>
            </a:r>
            <a:r>
              <a:rPr lang="en-US" dirty="0" smtClean="0"/>
              <a:t> look at the middle item and then choose which half to continue looking in. 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continue to cut the area we are searching in half until we find the </a:t>
            </a:r>
            <a:r>
              <a:rPr lang="en-US" dirty="0" smtClean="0"/>
              <a:t>value, </a:t>
            </a:r>
            <a:r>
              <a:rPr lang="en-US" dirty="0"/>
              <a:t>or there are no more values to check.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Best case?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Worst </a:t>
            </a:r>
            <a:r>
              <a:rPr lang="en-US" dirty="0"/>
              <a:t>case</a:t>
            </a:r>
            <a:r>
              <a:rPr lang="en-US" dirty="0" smtClean="0"/>
              <a:t>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Average case?  (A little tricky)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d's Tie">
  <a:themeElements>
    <a:clrScheme name="Dad'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'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84" charset="0"/>
          </a:defRPr>
        </a:defPPr>
      </a:lstStyle>
    </a:lnDef>
  </a:objectDefaults>
  <a:extraClrSchemeLst>
    <a:extraClrScheme>
      <a:clrScheme name="Dad'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'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X:Templates:Presentations:Designs:Dad's Tie</Template>
  <TotalTime>6001</TotalTime>
  <Words>1332</Words>
  <Application>Microsoft Office PowerPoint</Application>
  <PresentationFormat>On-screen Show (4:3)</PresentationFormat>
  <Paragraphs>189</Paragraphs>
  <Slides>35</Slides>
  <Notes>0</Notes>
  <HiddenSlides>11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Dad's Tie</vt:lpstr>
      <vt:lpstr>Algorithms</vt:lpstr>
      <vt:lpstr>Problems, Algorithms, Programs</vt:lpstr>
      <vt:lpstr>Algorithms</vt:lpstr>
      <vt:lpstr>Characteristics of an Algorithm</vt:lpstr>
      <vt:lpstr>Trivial Algorithm</vt:lpstr>
      <vt:lpstr>Problems vs. Algorithms vs. Programs</vt:lpstr>
      <vt:lpstr>Example: Search</vt:lpstr>
      <vt:lpstr>Linear Search</vt:lpstr>
      <vt:lpstr>Binary Search</vt:lpstr>
      <vt:lpstr>Binary Search: Worst Case</vt:lpstr>
      <vt:lpstr>Binary Search</vt:lpstr>
      <vt:lpstr>Classifying Problems</vt:lpstr>
      <vt:lpstr>Classifying Problems</vt:lpstr>
      <vt:lpstr>Classifying Problems</vt:lpstr>
      <vt:lpstr>Classifying Computable Problems</vt:lpstr>
      <vt:lpstr>Examples</vt:lpstr>
      <vt:lpstr>Measuring Efficiency</vt:lpstr>
      <vt:lpstr>Example Code:</vt:lpstr>
      <vt:lpstr>Example: Computing an Average</vt:lpstr>
      <vt:lpstr>Big O</vt:lpstr>
      <vt:lpstr>Exchange Sort</vt:lpstr>
      <vt:lpstr>Merge Sort</vt:lpstr>
      <vt:lpstr>Merge Sort</vt:lpstr>
      <vt:lpstr>Big O Can Be Misleading</vt:lpstr>
      <vt:lpstr>Searching an Array</vt:lpstr>
      <vt:lpstr>Algorithms Exercise…</vt:lpstr>
      <vt:lpstr>Problem - Finding the Greatest Common Denominator</vt:lpstr>
      <vt:lpstr>Possible Algorithm #1</vt:lpstr>
      <vt:lpstr>Possible Algorithm #2</vt:lpstr>
      <vt:lpstr>Euclid’s Algorithm</vt:lpstr>
      <vt:lpstr>Euclid’s Algorithm</vt:lpstr>
      <vt:lpstr>Why do we care? </vt:lpstr>
      <vt:lpstr>Programs vs. Algorithms</vt:lpstr>
      <vt:lpstr>Algorithm vs. Program</vt:lpstr>
      <vt:lpstr>Tractable vs. Intractable Problems</vt:lpstr>
    </vt:vector>
  </TitlesOfParts>
  <Company>ҋҝ恀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</dc:title>
  <dc:creator>Nathan Sprague</dc:creator>
  <cp:lastModifiedBy>pcutter</cp:lastModifiedBy>
  <cp:revision>23</cp:revision>
  <cp:lastPrinted>2006-10-30T15:08:59Z</cp:lastPrinted>
  <dcterms:created xsi:type="dcterms:W3CDTF">2012-10-29T11:00:38Z</dcterms:created>
  <dcterms:modified xsi:type="dcterms:W3CDTF">2017-05-31T18:20:24Z</dcterms:modified>
</cp:coreProperties>
</file>